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8" r:id="rId2"/>
    <p:sldId id="281" r:id="rId3"/>
    <p:sldId id="284" r:id="rId4"/>
    <p:sldId id="283" r:id="rId5"/>
    <p:sldId id="285" r:id="rId6"/>
    <p:sldId id="288" r:id="rId7"/>
    <p:sldId id="289" r:id="rId8"/>
    <p:sldId id="290" r:id="rId9"/>
    <p:sldId id="291" r:id="rId10"/>
    <p:sldId id="287" r:id="rId11"/>
    <p:sldId id="292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7F09"/>
    <a:srgbClr val="DDFFE9"/>
    <a:srgbClr val="D1ECC5"/>
    <a:srgbClr val="ECE3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4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.tiff>
</file>

<file path=ppt/media/image10.tiff>
</file>

<file path=ppt/media/image11.tiff>
</file>

<file path=ppt/media/image12.tiff>
</file>

<file path=ppt/media/image15.png>
</file>

<file path=ppt/media/image16.png>
</file>

<file path=ppt/media/image2.png>
</file>

<file path=ppt/media/image2.tiff>
</file>

<file path=ppt/media/image3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D39B18-C257-FA48-ABA3-ABAC8A183719}" type="datetimeFigureOut">
              <a:t>2018/10/22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EEBEA2-AB0B-E34F-B19D-18CE63ED5F3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13209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BEA2-AB0B-E34F-B19D-18CE63ED5F3A}" type="slidenum">
              <a:rPr lang="en-US" altLang="zh-CN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95713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BEA2-AB0B-E34F-B19D-18CE63ED5F3A}" type="slidenum">
              <a:rPr lang="en-US" altLang="zh-CN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8854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BEA2-AB0B-E34F-B19D-18CE63ED5F3A}" type="slidenum">
              <a:rPr lang="en-US" altLang="zh-CN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1920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BEA2-AB0B-E34F-B19D-18CE63ED5F3A}" type="slidenum">
              <a:rPr lang="en-US" altLang="zh-CN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0583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BEA2-AB0B-E34F-B19D-18CE63ED5F3A}" type="slidenum">
              <a:rPr lang="en-US" altLang="zh-CN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15597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BEA2-AB0B-E34F-B19D-18CE63ED5F3A}" type="slidenum">
              <a:rPr lang="en-US" altLang="zh-CN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57224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BEA2-AB0B-E34F-B19D-18CE63ED5F3A}" type="slidenum">
              <a:rPr lang="en-US" altLang="zh-CN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964868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BEA2-AB0B-E34F-B19D-18CE63ED5F3A}" type="slidenum">
              <a:rPr lang="en-US" altLang="zh-CN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0266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BEA2-AB0B-E34F-B19D-18CE63ED5F3A}" type="slidenum">
              <a:rPr lang="en-US" altLang="zh-CN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071530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BEA2-AB0B-E34F-B19D-18CE63ED5F3A}" type="slidenum">
              <a:rPr lang="en-US" altLang="zh-CN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98294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EBEA2-AB0B-E34F-B19D-18CE63ED5F3A}" type="slidenum">
              <a:rPr lang="en-US" altLang="zh-CN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4071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4A2FE3-0077-094F-8357-81778F9770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7200">
                <a:latin typeface="Lantinghei SC Demibold" panose="02000000000000000000" pitchFamily="2" charset="-122"/>
                <a:ea typeface="Lantinghei SC Demibold" panose="02000000000000000000" pitchFamily="2" charset="-122"/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C697AEA-E1E2-4B44-A328-0A4810E2D8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4DC207-C6AA-8444-82A2-097E07199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736E35-B99F-594B-87A4-2BD641BC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7266F3FD-5660-0E42-9AD2-BC9FC4AC5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0160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A34AB6-5124-4D4C-95B0-E246B2D65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>
            <a:extLst>
              <a:ext uri="{FF2B5EF4-FFF2-40B4-BE49-F238E27FC236}">
                <a16:creationId xmlns:a16="http://schemas.microsoft.com/office/drawing/2014/main" id="{C7DB9273-3993-224B-8FC1-490112F9D8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9B7862-FFF4-A44D-8763-DF3B32D07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A0ADBE-7D55-F34C-B844-B08181282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8C30A2C-3CA1-724E-92A2-A33CC0E95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1890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590C9F6-90DE-014D-93C1-2F25521039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>
            <a:extLst>
              <a:ext uri="{FF2B5EF4-FFF2-40B4-BE49-F238E27FC236}">
                <a16:creationId xmlns:a16="http://schemas.microsoft.com/office/drawing/2014/main" id="{2AFEBD03-3BFA-EF41-AF74-1E9A4DE6D6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495CF2-2FBE-FF44-A163-70369C173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4621C0-8783-144C-AE83-0AE413245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76550869-2D64-A646-BA21-123EC7EDF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9581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C1E712-1288-6645-988F-CF2603AB3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4800">
                <a:latin typeface="HanziPen SC" panose="03000300000000000000" pitchFamily="66" charset="-122"/>
                <a:ea typeface="HanziPen SC" panose="03000300000000000000" pitchFamily="66" charset="-122"/>
              </a:defRPr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C1413F-9460-F848-AE5F-78FB9BE6C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 sz="3600">
                <a:latin typeface="+mj-ea"/>
                <a:ea typeface="+mj-ea"/>
              </a:defRPr>
            </a:lvl1pPr>
            <a:lvl2pPr>
              <a:lnSpc>
                <a:spcPct val="120000"/>
              </a:lnSpc>
              <a:defRPr sz="3200">
                <a:latin typeface="+mj-ea"/>
                <a:ea typeface="+mj-ea"/>
              </a:defRPr>
            </a:lvl2pPr>
            <a:lvl3pPr>
              <a:lnSpc>
                <a:spcPct val="120000"/>
              </a:lnSpc>
              <a:defRPr>
                <a:latin typeface="+mj-ea"/>
                <a:ea typeface="+mj-ea"/>
              </a:defRPr>
            </a:lvl3pPr>
            <a:lvl4pPr>
              <a:lnSpc>
                <a:spcPct val="120000"/>
              </a:lnSpc>
              <a:defRPr>
                <a:latin typeface="+mj-ea"/>
                <a:ea typeface="+mj-ea"/>
              </a:defRPr>
            </a:lvl4pPr>
            <a:lvl5pPr>
              <a:lnSpc>
                <a:spcPct val="120000"/>
              </a:lnSpc>
              <a:defRPr>
                <a:latin typeface="+mj-ea"/>
                <a:ea typeface="+mj-ea"/>
              </a:defRPr>
            </a:lvl5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9F74BD-0EE6-EB43-BE08-10D54F0F9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41DBC9-D60E-FA40-AEE4-ECD1F07CB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9D67C357-27D1-A046-9DFC-59E38C152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4308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E20070-1A08-6843-AEE5-76BCA3AF4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DEFD6C-601A-C342-92E1-35F6553F8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75298B-8B39-DA4A-90E0-7E7C7BAA3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BDDFCA-4694-5149-96A2-E4EA2E24B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495A857D-BEFF-F546-9BA6-F91B5A27B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6587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570841-D620-A948-938A-881621B42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5551AA-E6D0-1E45-B82B-63190B1D05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3D6613-6C3C-204D-A768-575C1A2D8A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997EC4-5047-CA4E-B344-23304D14C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4DC64B6-11C5-344B-8FCE-8697C0071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D44C57CA-6A1E-8447-B7C6-07D32A855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6097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3FFF1A-A9A8-8643-8116-692BB5594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2C0638-5082-1C4C-B95A-F1BD6A1E0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3CC9DA4-E5B5-FF4A-AA2B-66A2BD29F2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46F0D2C-95E5-8641-944C-09E60CF907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FAF2BBE-18D3-8F4F-99B9-E69D7FD823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E4A60A9-43A8-2B46-B532-A1E43C8EE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D981716-FBC3-E54A-91F0-346D1D7E7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F4B39A55-52CA-3748-B60A-9C47F1DB2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5489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D616CA-7113-534D-AE31-454931221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1C3309A-66A8-8E4B-BAB4-7E1B5A793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4C1A338-9092-7D4C-9FCC-9814026C3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08CE6A39-F983-5349-B5A9-B925989E4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9691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27B856C-6EC1-C943-AAE2-92B6FC37F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2089DD1-9D81-BD41-860D-18DD8F3D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3468E54D-8084-C540-8E6B-BD1E993CE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504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99A616-7C7E-914E-B983-885DC4C76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92BAE5-BBFF-1C40-AF20-F672B7900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B2A8A5-E6D0-7A4F-9090-9A6BF0037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4FDF3D-990C-E94F-AA14-05A228A9C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1CB8453-8DBB-ED4C-A6BE-C133E4404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36078E23-CBDD-BA47-B2B9-0FBC0DD67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495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51FA41-383B-1C43-BE07-523249839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B62C71C-B850-D745-9885-4FA77011EE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93A0AE8-DE3B-A24D-B0E1-753371EB82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9887F65-9C0A-0D40-B0B9-3EB194E37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2DC831-7081-354E-99D1-1C7BC8540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>
            <a:extLst>
              <a:ext uri="{FF2B5EF4-FFF2-40B4-BE49-F238E27FC236}">
                <a16:creationId xmlns:a16="http://schemas.microsoft.com/office/drawing/2014/main" id="{DC220477-3B06-E541-95C1-337633DCF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68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4A894D3-84C7-2445-906D-D82B43B5D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BD7D99-60EB-2546-8B65-5626E29AB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编辑母版文本样式</a:t>
            </a:r>
          </a:p>
          <a:p>
            <a:pPr lvl="1"/>
            <a:r>
              <a:rPr kumimoji="1" lang="zh-CN" altLang="en-US"/>
              <a:t>第二级</a:t>
            </a:r>
          </a:p>
          <a:p>
            <a:pPr lvl="2"/>
            <a:r>
              <a:rPr kumimoji="1" lang="zh-CN" altLang="en-US"/>
              <a:t>第三级</a:t>
            </a:r>
          </a:p>
          <a:p>
            <a:pPr lvl="3"/>
            <a:r>
              <a:rPr kumimoji="1" lang="zh-CN" altLang="en-US"/>
              <a:t>第四级</a:t>
            </a:r>
          </a:p>
          <a:p>
            <a:pPr lvl="4"/>
            <a:r>
              <a:rPr kumimoji="1"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7B21E1-B857-3B42-AC74-102095405C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D7515-6EDA-6841-AD4B-0060AA8B1492}" type="datetimeFigureOut">
              <a:t>2018/10/22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D84786-F49F-F54C-BAFF-6B20B63B62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8E088CF3-0A88-ED41-B98F-E94EC85AD9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F941E-1C46-3742-A07D-C59F48EC24D3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1583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image" Target="NULL"/><Relationship Id="rId7" Type="http://schemas.openxmlformats.org/officeDocument/2006/relationships/image" Target="NUL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5C59F2-558E-C14C-B06E-2711AE9980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8063" y="2959768"/>
            <a:ext cx="9144000" cy="1043489"/>
          </a:xfrm>
        </p:spPr>
        <p:txBody>
          <a:bodyPr>
            <a:normAutofit/>
          </a:bodyPr>
          <a:lstStyle/>
          <a:p>
            <a:r>
              <a:rPr kumimoji="1" lang="zh-Hans" altLang="en-US" sz="6400"/>
              <a:t>复杂度的本质</a:t>
            </a:r>
            <a:endParaRPr kumimoji="1" lang="zh-CN" altLang="en-US" sz="6400"/>
          </a:p>
        </p:txBody>
      </p:sp>
    </p:spTree>
    <p:extLst>
      <p:ext uri="{BB962C8B-B14F-4D97-AF65-F5344CB8AC3E}">
        <p14:creationId xmlns:p14="http://schemas.microsoft.com/office/powerpoint/2010/main" val="174356174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2DFDB9-61AC-C54D-A1B9-23164BED7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利用时间复杂度对算法进行分类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894B6D-A075-2647-8527-7BAC83595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339" y="1690688"/>
            <a:ext cx="4757321" cy="475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45143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7AF78C-BAA2-B94E-BDF6-9001BA48C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zh-Hans" altLang="en-US"/>
              <a:t>降低复杂度</a:t>
            </a:r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AC800DDE-B5CD-074D-9944-F9E67982ACDD}"/>
                  </a:ext>
                </a:extLst>
              </p:cNvPr>
              <p:cNvSpPr txBox="1"/>
              <p:nvPr/>
            </p:nvSpPr>
            <p:spPr>
              <a:xfrm>
                <a:off x="5564981" y="1826159"/>
                <a:ext cx="3555525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1" lang="en-US" altLang="zh-CN" sz="3200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CN" sz="3200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p>
                              <m:r>
                                <a:rPr kumimoji="1" lang="en-US" altLang="zh-CN" sz="3200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−&gt;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func>
                        <m:funcPr>
                          <m:ctrlP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zh-CN" sz="3200" b="0" i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lg</m:t>
                          </m:r>
                        </m:fName>
                        <m:e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func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sz="320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AC800DDE-B5CD-074D-9944-F9E67982AC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4981" y="1826159"/>
                <a:ext cx="3555525" cy="492443"/>
              </a:xfrm>
              <a:prstGeom prst="rect">
                <a:avLst/>
              </a:prstGeom>
              <a:blipFill>
                <a:blip r:embed="rId3"/>
                <a:stretch>
                  <a:fillRect l="-1779" r="-3203" b="-3333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F62FF784-7255-5940-99A0-927978591E81}"/>
              </a:ext>
            </a:extLst>
          </p:cNvPr>
          <p:cNvSpPr txBox="1"/>
          <p:nvPr/>
        </p:nvSpPr>
        <p:spPr>
          <a:xfrm>
            <a:off x="3350420" y="1793766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3600"/>
              <a:t>分治策略</a:t>
            </a:r>
            <a:endParaRPr kumimoji="1" lang="zh-CN" altLang="en-US" sz="36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286FC1B1-9E76-0246-8598-421A38589AFF}"/>
                  </a:ext>
                </a:extLst>
              </p:cNvPr>
              <p:cNvSpPr txBox="1"/>
              <p:nvPr/>
            </p:nvSpPr>
            <p:spPr>
              <a:xfrm>
                <a:off x="5564982" y="2517040"/>
                <a:ext cx="2658292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−&gt;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kumimoji="1" lang="zh-CN" altLang="en-US" sz="320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286FC1B1-9E76-0246-8598-421A38589A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4982" y="2517040"/>
                <a:ext cx="2658292" cy="492443"/>
              </a:xfrm>
              <a:prstGeom prst="rect">
                <a:avLst/>
              </a:prstGeom>
              <a:blipFill>
                <a:blip r:embed="rId4"/>
                <a:stretch>
                  <a:fillRect l="-2370" r="-4265" b="-3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文本框 8">
            <a:extLst>
              <a:ext uri="{FF2B5EF4-FFF2-40B4-BE49-F238E27FC236}">
                <a16:creationId xmlns:a16="http://schemas.microsoft.com/office/drawing/2014/main" id="{90C7FC7B-3B52-1E47-BA98-B164E226AB75}"/>
              </a:ext>
            </a:extLst>
          </p:cNvPr>
          <p:cNvSpPr txBox="1"/>
          <p:nvPr/>
        </p:nvSpPr>
        <p:spPr>
          <a:xfrm>
            <a:off x="3350420" y="244009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3600"/>
              <a:t>散列</a:t>
            </a:r>
            <a:endParaRPr kumimoji="1" lang="zh-CN" altLang="en-US" sz="360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0B9B26A-9D5F-C040-840A-1176772CBC40}"/>
              </a:ext>
            </a:extLst>
          </p:cNvPr>
          <p:cNvSpPr txBox="1"/>
          <p:nvPr/>
        </p:nvSpPr>
        <p:spPr>
          <a:xfrm>
            <a:off x="3340098" y="506996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3600"/>
              <a:t>动态规划</a:t>
            </a:r>
            <a:endParaRPr kumimoji="1" lang="zh-CN" altLang="en-US" sz="36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D072C4E8-6E00-4F43-BDF5-3EFFEEEE7D82}"/>
                  </a:ext>
                </a:extLst>
              </p:cNvPr>
              <p:cNvSpPr txBox="1"/>
              <p:nvPr/>
            </p:nvSpPr>
            <p:spPr>
              <a:xfrm>
                <a:off x="5554659" y="5146912"/>
                <a:ext cx="2980496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!</m:t>
                          </m:r>
                        </m:e>
                      </m:d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−&gt;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sz="320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D072C4E8-6E00-4F43-BDF5-3EFFEEEE7D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4659" y="5146912"/>
                <a:ext cx="2980496" cy="492443"/>
              </a:xfrm>
              <a:prstGeom prst="rect">
                <a:avLst/>
              </a:prstGeom>
              <a:blipFill>
                <a:blip r:embed="rId5"/>
                <a:stretch>
                  <a:fillRect l="-2119" r="-3814" b="-3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7AD9CB7B-2F1B-754C-BE67-84560245C9DB}"/>
                  </a:ext>
                </a:extLst>
              </p:cNvPr>
              <p:cNvSpPr txBox="1"/>
              <p:nvPr/>
            </p:nvSpPr>
            <p:spPr>
              <a:xfrm>
                <a:off x="5554659" y="5738573"/>
                <a:ext cx="3064620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1" lang="en-US" altLang="zh-CN" sz="3200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CN" sz="3200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kumimoji="1" lang="en-US" altLang="zh-CN" sz="3200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−&gt;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sz="320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7AD9CB7B-2F1B-754C-BE67-84560245C9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4659" y="5738573"/>
                <a:ext cx="3064620" cy="492443"/>
              </a:xfrm>
              <a:prstGeom prst="rect">
                <a:avLst/>
              </a:prstGeom>
              <a:blipFill>
                <a:blip r:embed="rId6"/>
                <a:stretch>
                  <a:fillRect l="-2058" r="-3704" b="-32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D61EEFDB-43D0-8944-9847-FD6E772F03C3}"/>
                  </a:ext>
                </a:extLst>
              </p:cNvPr>
              <p:cNvSpPr txBox="1"/>
              <p:nvPr/>
            </p:nvSpPr>
            <p:spPr>
              <a:xfrm>
                <a:off x="5564981" y="3108701"/>
                <a:ext cx="2668744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−&gt;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sz="320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D61EEFDB-43D0-8944-9847-FD6E772F03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4981" y="3108701"/>
                <a:ext cx="2668744" cy="492443"/>
              </a:xfrm>
              <a:prstGeom prst="rect">
                <a:avLst/>
              </a:prstGeom>
              <a:blipFill>
                <a:blip r:embed="rId7"/>
                <a:stretch>
                  <a:fillRect l="-2370" r="-4739" b="-3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7209344A-19A3-5C49-82F8-280452967548}"/>
                  </a:ext>
                </a:extLst>
              </p:cNvPr>
              <p:cNvSpPr txBox="1"/>
              <p:nvPr/>
            </p:nvSpPr>
            <p:spPr>
              <a:xfrm>
                <a:off x="5564981" y="3755032"/>
                <a:ext cx="3054298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−&gt;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func>
                        <m:funcPr>
                          <m:ctrlP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zh-CN" sz="3200" b="0" i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lg</m:t>
                          </m:r>
                        </m:fName>
                        <m:e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func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kumimoji="1" lang="zh-CN" altLang="en-US" sz="320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7209344A-19A3-5C49-82F8-2804529675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64981" y="3755032"/>
                <a:ext cx="3054298" cy="492443"/>
              </a:xfrm>
              <a:prstGeom prst="rect">
                <a:avLst/>
              </a:prstGeom>
              <a:blipFill>
                <a:blip r:embed="rId8"/>
                <a:stretch>
                  <a:fillRect l="-2066" r="-3719" b="-358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文本框 15">
            <a:extLst>
              <a:ext uri="{FF2B5EF4-FFF2-40B4-BE49-F238E27FC236}">
                <a16:creationId xmlns:a16="http://schemas.microsoft.com/office/drawing/2014/main" id="{D9B0CE8E-7A09-FC4B-82B9-310992CF3428}"/>
              </a:ext>
            </a:extLst>
          </p:cNvPr>
          <p:cNvSpPr txBox="1"/>
          <p:nvPr/>
        </p:nvSpPr>
        <p:spPr>
          <a:xfrm>
            <a:off x="3350419" y="3678089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3600"/>
              <a:t>二叉树</a:t>
            </a:r>
            <a:endParaRPr kumimoji="1" lang="zh-CN" altLang="en-US" sz="36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30559A3B-B2AF-094D-8AAC-778487E08658}"/>
                  </a:ext>
                </a:extLst>
              </p:cNvPr>
              <p:cNvSpPr txBox="1"/>
              <p:nvPr/>
            </p:nvSpPr>
            <p:spPr>
              <a:xfrm>
                <a:off x="5554660" y="4425977"/>
                <a:ext cx="2658292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−&gt;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kumimoji="1" lang="en-US" altLang="zh-CN" sz="3200" b="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kumimoji="1" lang="zh-CN" altLang="en-US" sz="320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30559A3B-B2AF-094D-8AAC-778487E086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4660" y="4425977"/>
                <a:ext cx="2658292" cy="492443"/>
              </a:xfrm>
              <a:prstGeom prst="rect">
                <a:avLst/>
              </a:prstGeom>
              <a:blipFill>
                <a:blip r:embed="rId9"/>
                <a:stretch>
                  <a:fillRect l="-2370" r="-4265" b="-358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文本框 17">
            <a:extLst>
              <a:ext uri="{FF2B5EF4-FFF2-40B4-BE49-F238E27FC236}">
                <a16:creationId xmlns:a16="http://schemas.microsoft.com/office/drawing/2014/main" id="{6F260E5E-B382-8147-A413-102EF7ED048F}"/>
              </a:ext>
            </a:extLst>
          </p:cNvPr>
          <p:cNvSpPr txBox="1"/>
          <p:nvPr/>
        </p:nvSpPr>
        <p:spPr>
          <a:xfrm>
            <a:off x="3340098" y="4349034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3600"/>
              <a:t>链表</a:t>
            </a:r>
            <a:endParaRPr kumimoji="1" lang="zh-CN" altLang="en-US" sz="3600"/>
          </a:p>
        </p:txBody>
      </p:sp>
    </p:spTree>
    <p:extLst>
      <p:ext uri="{BB962C8B-B14F-4D97-AF65-F5344CB8AC3E}">
        <p14:creationId xmlns:p14="http://schemas.microsoft.com/office/powerpoint/2010/main" val="23732993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4" grpId="0"/>
      <p:bldP spid="15" grpId="0"/>
      <p:bldP spid="16" grpId="0"/>
      <p:bldP spid="17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9E31C4-491A-F344-AEA2-840140C4F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复杂度的求和</a:t>
            </a:r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95AB1799-3ED8-6144-92FE-EC1B51FF0FEE}"/>
                  </a:ext>
                </a:extLst>
              </p:cNvPr>
              <p:cNvSpPr txBox="1"/>
              <p:nvPr/>
            </p:nvSpPr>
            <p:spPr>
              <a:xfrm>
                <a:off x="1185110" y="1792705"/>
                <a:ext cx="3702424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(1)</m:t>
                      </m:r>
                    </m:oMath>
                  </m:oMathPara>
                </a14:m>
                <a:endParaRPr kumimoji="1" lang="zh-CN" altLang="en-US" sz="3200"/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95AB1799-3ED8-6144-92FE-EC1B51FF0F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5110" y="1792705"/>
                <a:ext cx="3702424" cy="492443"/>
              </a:xfrm>
              <a:prstGeom prst="rect">
                <a:avLst/>
              </a:prstGeom>
              <a:blipFill>
                <a:blip r:embed="rId3"/>
                <a:stretch>
                  <a:fillRect l="-1706" r="-3072" b="-3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6DAB700-9D74-1748-8E16-A01CD0F3C722}"/>
                  </a:ext>
                </a:extLst>
              </p:cNvPr>
              <p:cNvSpPr txBox="1"/>
              <p:nvPr/>
            </p:nvSpPr>
            <p:spPr>
              <a:xfrm>
                <a:off x="1185110" y="2639828"/>
                <a:ext cx="3748206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kumimoji="1" lang="en-US" altLang="zh-CN" sz="3200" b="0"/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6DAB700-9D74-1748-8E16-A01CD0F3C7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5110" y="2639828"/>
                <a:ext cx="3748206" cy="492443"/>
              </a:xfrm>
              <a:prstGeom prst="rect">
                <a:avLst/>
              </a:prstGeom>
              <a:blipFill>
                <a:blip r:embed="rId4"/>
                <a:stretch>
                  <a:fillRect l="-1689" b="-75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12E58FEB-3A48-3D48-BF6F-BBE88AA621DA}"/>
                  </a:ext>
                </a:extLst>
              </p:cNvPr>
              <p:cNvSpPr txBox="1"/>
              <p:nvPr/>
            </p:nvSpPr>
            <p:spPr>
              <a:xfrm>
                <a:off x="1140175" y="3486951"/>
                <a:ext cx="5025286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kumimoji="1" lang="en-US" altLang="zh-CN" sz="3200" b="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kumimoji="1" lang="en-US" altLang="zh-CN" sz="3200" b="0" i="0">
                                  <a:latin typeface="Cambria Math" panose="02040503050406030204" pitchFamily="18" charset="0"/>
                                </a:rPr>
                                <m:t>lg</m:t>
                              </m:r>
                            </m:fName>
                            <m:e>
                              <m:r>
                                <a:rPr kumimoji="1" lang="en-US" altLang="zh-CN" sz="3200" b="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func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kumimoji="1" lang="en-US" altLang="zh-CN" sz="3200" b="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kumimoji="1" lang="en-US" altLang="zh-CN" sz="3200" b="0" i="0">
                                  <a:latin typeface="Cambria Math" panose="02040503050406030204" pitchFamily="18" charset="0"/>
                                </a:rPr>
                                <m:t>lg</m:t>
                              </m:r>
                            </m:fName>
                            <m:e>
                              <m:r>
                                <a:rPr kumimoji="1" lang="en-US" altLang="zh-CN" sz="3200" b="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func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kumimoji="1" lang="en-US" altLang="zh-CN" sz="3200" b="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kumimoji="1" lang="en-US" altLang="zh-CN" sz="3200" b="0" i="0">
                                  <a:latin typeface="Cambria Math" panose="02040503050406030204" pitchFamily="18" charset="0"/>
                                </a:rPr>
                                <m:t>lg</m:t>
                              </m:r>
                            </m:fName>
                            <m:e>
                              <m:r>
                                <a:rPr kumimoji="1" lang="en-US" altLang="zh-CN" sz="3200" b="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func>
                        </m:e>
                      </m:d>
                    </m:oMath>
                  </m:oMathPara>
                </a14:m>
                <a:endParaRPr kumimoji="1" lang="en-US" altLang="zh-CN" sz="3200" b="0"/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12E58FEB-3A48-3D48-BF6F-BBE88AA621D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0175" y="3486951"/>
                <a:ext cx="5025286" cy="492443"/>
              </a:xfrm>
              <a:prstGeom prst="rect">
                <a:avLst/>
              </a:prstGeom>
              <a:blipFill>
                <a:blip r:embed="rId5"/>
                <a:stretch>
                  <a:fillRect b="-3589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A80C1063-8A4D-2541-BB5E-989B34DF3999}"/>
                  </a:ext>
                </a:extLst>
              </p:cNvPr>
              <p:cNvSpPr txBox="1"/>
              <p:nvPr/>
            </p:nvSpPr>
            <p:spPr>
              <a:xfrm>
                <a:off x="1164239" y="4334074"/>
                <a:ext cx="4263282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kumimoji="1" lang="en-US" altLang="zh-CN" sz="3200" b="0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kumimoji="1" lang="en-US" altLang="zh-CN" sz="3200" b="0" i="0">
                                  <a:latin typeface="Cambria Math" panose="02040503050406030204" pitchFamily="18" charset="0"/>
                                </a:rPr>
                                <m:t>lg</m:t>
                              </m:r>
                            </m:fName>
                            <m:e>
                              <m:r>
                                <a:rPr kumimoji="1" lang="en-US" altLang="zh-CN" sz="3200" b="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func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zh-CN" sz="3200" b="1" i="1">
                          <a:latin typeface="Cambria Math" panose="02040503050406030204" pitchFamily="18" charset="0"/>
                        </a:rPr>
                        <m:t>𝑶</m:t>
                      </m:r>
                      <m:d>
                        <m:dPr>
                          <m:ctrlPr>
                            <a:rPr kumimoji="1" lang="en-US" altLang="zh-CN" sz="32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kumimoji="1" lang="en-US" altLang="zh-CN" sz="3200" b="0"/>
              </a:p>
            </p:txBody>
          </p:sp>
        </mc:Choice>
        <mc:Fallback xmlns=""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A80C1063-8A4D-2541-BB5E-989B34DF39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4239" y="4334074"/>
                <a:ext cx="4263282" cy="492443"/>
              </a:xfrm>
              <a:prstGeom prst="rect">
                <a:avLst/>
              </a:prstGeom>
              <a:blipFill>
                <a:blip r:embed="rId6"/>
                <a:stretch>
                  <a:fillRect l="-298" b="-35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EFBAB759-3442-AC45-A05E-E33769A04357}"/>
                  </a:ext>
                </a:extLst>
              </p:cNvPr>
              <p:cNvSpPr txBox="1"/>
              <p:nvPr/>
            </p:nvSpPr>
            <p:spPr>
              <a:xfrm>
                <a:off x="1209174" y="5181197"/>
                <a:ext cx="3733201" cy="4924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1" i="1">
                          <a:latin typeface="Cambria Math" panose="02040503050406030204" pitchFamily="18" charset="0"/>
                        </a:rPr>
                        <m:t>𝑶</m:t>
                      </m:r>
                      <m:d>
                        <m:dPr>
                          <m:ctrlPr>
                            <a:rPr kumimoji="1" lang="en-US" altLang="zh-CN" sz="32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</m:oMath>
                  </m:oMathPara>
                </a14:m>
                <a:endParaRPr kumimoji="1" lang="en-US" altLang="zh-CN" sz="3200" b="0"/>
              </a:p>
            </p:txBody>
          </p:sp>
        </mc:Choice>
        <mc:Fallback xmlns=""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EFBAB759-3442-AC45-A05E-E33769A043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9174" y="5181197"/>
                <a:ext cx="3733201" cy="492443"/>
              </a:xfrm>
              <a:prstGeom prst="rect">
                <a:avLst/>
              </a:prstGeom>
              <a:blipFill>
                <a:blip r:embed="rId7"/>
                <a:stretch>
                  <a:fillRect l="-2034" b="-769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>
            <a:extLst>
              <a:ext uri="{FF2B5EF4-FFF2-40B4-BE49-F238E27FC236}">
                <a16:creationId xmlns:a16="http://schemas.microsoft.com/office/drawing/2014/main" id="{57FD90C0-BBC0-2C4E-B0AD-033ADA0B871D}"/>
              </a:ext>
            </a:extLst>
          </p:cNvPr>
          <p:cNvSpPr txBox="1"/>
          <p:nvPr/>
        </p:nvSpPr>
        <p:spPr>
          <a:xfrm>
            <a:off x="6601327" y="2612000"/>
            <a:ext cx="44637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ans" altLang="en-US" sz="3600"/>
              <a:t>复杂度是度量</a:t>
            </a:r>
            <a:r>
              <a:rPr kumimoji="1" lang="zh-Hans" altLang="en-US" sz="3600">
                <a:solidFill>
                  <a:srgbClr val="FF0000"/>
                </a:solidFill>
              </a:rPr>
              <a:t>指标</a:t>
            </a:r>
            <a:r>
              <a:rPr kumimoji="1" lang="zh-Hans" altLang="en-US" sz="3600"/>
              <a:t>随着输入规模增长关系的一种</a:t>
            </a:r>
            <a:r>
              <a:rPr kumimoji="1" lang="zh-Hans" altLang="en-US" sz="3600" b="1">
                <a:solidFill>
                  <a:srgbClr val="00B0F0"/>
                </a:solidFill>
              </a:rPr>
              <a:t>分类</a:t>
            </a:r>
            <a:r>
              <a:rPr kumimoji="1" lang="zh-Hans" altLang="en-US" sz="3600" b="1"/>
              <a:t>。</a:t>
            </a:r>
            <a:r>
              <a:rPr kumimoji="1" lang="zh-Hans" altLang="en-US" sz="3600"/>
              <a:t>描述的是随着输入规模增加算法中</a:t>
            </a:r>
            <a:r>
              <a:rPr kumimoji="1" lang="zh-Hans" altLang="en-US" sz="3600" b="1">
                <a:solidFill>
                  <a:srgbClr val="00B0F0"/>
                </a:solidFill>
              </a:rPr>
              <a:t>最大的影响因子</a:t>
            </a:r>
            <a:r>
              <a:rPr kumimoji="1" lang="zh-Hans" altLang="en-US" sz="3600" b="1"/>
              <a:t>。</a:t>
            </a:r>
            <a:endParaRPr kumimoji="1" lang="zh-CN" altLang="en-US" sz="3600" b="1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35B6D120-4612-A048-9473-81C39EE1987B}"/>
                  </a:ext>
                </a:extLst>
              </p:cNvPr>
              <p:cNvSpPr txBox="1"/>
              <p:nvPr/>
            </p:nvSpPr>
            <p:spPr>
              <a:xfrm>
                <a:off x="1216676" y="6028320"/>
                <a:ext cx="4198970" cy="55585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3200" b="1" i="1">
                          <a:latin typeface="Cambria Math" panose="02040503050406030204" pitchFamily="18" charset="0"/>
                        </a:rPr>
                        <m:t>𝑶</m:t>
                      </m:r>
                      <m:d>
                        <m:dPr>
                          <m:ctrlPr>
                            <a:rPr kumimoji="1" lang="en-US" altLang="zh-CN" sz="32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1" lang="en-US" altLang="zh-CN" sz="32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CN" sz="3200" b="1" i="1"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e>
                            <m:sup>
                              <m:r>
                                <a:rPr kumimoji="1" lang="en-US" altLang="zh-CN" sz="3200" b="1" i="1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d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kumimoji="1" lang="en-US" altLang="zh-CN" sz="3200" b="0" i="1"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kumimoji="1" lang="en-US" altLang="zh-CN" sz="32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1" lang="en-US" altLang="zh-CN" sz="3200" b="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CN" sz="3200" b="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p>
                              <m:r>
                                <a:rPr kumimoji="1" lang="en-US" altLang="zh-CN" sz="3200" b="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kumimoji="1" lang="en-US" altLang="zh-CN" sz="3200" b="0"/>
              </a:p>
            </p:txBody>
          </p:sp>
        </mc:Choice>
        <mc:Fallback xmlns=""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35B6D120-4612-A048-9473-81C39EE198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6676" y="6028320"/>
                <a:ext cx="4198970" cy="555858"/>
              </a:xfrm>
              <a:prstGeom prst="rect">
                <a:avLst/>
              </a:prstGeom>
              <a:blipFill>
                <a:blip r:embed="rId8"/>
                <a:stretch>
                  <a:fillRect l="-181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40634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  <p:bldP spid="8" grpId="0"/>
      <p:bldP spid="9" grpId="0"/>
      <p:bldP spid="4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42483A-B718-E04D-A7EF-E6BE35285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算法在不同环境的执行不同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A603955-8E42-724A-BE79-5AF04DC06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562" y="2159127"/>
            <a:ext cx="1480028" cy="148002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EAC4A9F-0D10-6D46-B7FF-A61B78A8EA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5562" y="3789343"/>
            <a:ext cx="1626077" cy="162607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99EE90F-7096-0645-9979-C486046F8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4912" y="2527111"/>
            <a:ext cx="4650366" cy="222408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64D1115-5FE1-E44F-827B-CB895BB9197B}"/>
              </a:ext>
            </a:extLst>
          </p:cNvPr>
          <p:cNvSpPr txBox="1"/>
          <p:nvPr/>
        </p:nvSpPr>
        <p:spPr>
          <a:xfrm>
            <a:off x="5965031" y="3100387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17930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E71B233-ECA6-D242-850A-13B2DF8F2254}"/>
              </a:ext>
            </a:extLst>
          </p:cNvPr>
          <p:cNvSpPr txBox="1"/>
          <p:nvPr/>
        </p:nvSpPr>
        <p:spPr>
          <a:xfrm>
            <a:off x="985838" y="1000125"/>
            <a:ext cx="1087669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800">
                <a:solidFill>
                  <a:srgbClr val="7030A0"/>
                </a:solidFill>
                <a:latin typeface="Courier" pitchFamily="2" charset="0"/>
              </a:rPr>
              <a:t>function</a:t>
            </a:r>
            <a:r>
              <a:rPr kumimoji="1" lang="en-US" altLang="zh-CN" sz="4800">
                <a:latin typeface="Courier" pitchFamily="2" charset="0"/>
              </a:rPr>
              <a:t> </a:t>
            </a:r>
            <a:r>
              <a:rPr kumimoji="1" lang="en-US" altLang="zh-CN" sz="4800">
                <a:solidFill>
                  <a:srgbClr val="00B050"/>
                </a:solidFill>
                <a:latin typeface="Courier" pitchFamily="2" charset="0"/>
              </a:rPr>
              <a:t>foo</a:t>
            </a:r>
            <a:r>
              <a:rPr kumimoji="1" lang="en-US" altLang="zh-CN" sz="4800">
                <a:latin typeface="Courier" pitchFamily="2" charset="0"/>
              </a:rPr>
              <a:t>(A){</a:t>
            </a:r>
          </a:p>
          <a:p>
            <a:r>
              <a:rPr kumimoji="1" lang="en-US" altLang="zh-CN" sz="4800">
                <a:latin typeface="Courier" pitchFamily="2" charset="0"/>
              </a:rPr>
              <a:t>  console.log(”hello world!”)</a:t>
            </a:r>
          </a:p>
          <a:p>
            <a:r>
              <a:rPr kumimoji="1" lang="en-US" altLang="zh-CN" sz="4800">
                <a:latin typeface="Courier" pitchFamily="2" charset="0"/>
              </a:rPr>
              <a:t>}</a:t>
            </a:r>
            <a:endParaRPr kumimoji="1" lang="zh-CN" altLang="en-US" sz="4800">
              <a:latin typeface="Courier" pitchFamily="2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DB799AC-6C26-B94F-AF7C-920469224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7484" y="2867157"/>
            <a:ext cx="3549352" cy="343287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942B616-3486-4444-A3B2-4ECB1885F8B9}"/>
              </a:ext>
            </a:extLst>
          </p:cNvPr>
          <p:cNvSpPr txBox="1"/>
          <p:nvPr/>
        </p:nvSpPr>
        <p:spPr>
          <a:xfrm>
            <a:off x="4999244" y="5131560"/>
            <a:ext cx="526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>
                <a:solidFill>
                  <a:schemeClr val="accent2">
                    <a:lumMod val="75000"/>
                  </a:schemeClr>
                </a:solidFill>
              </a:rPr>
              <a:t>i7</a:t>
            </a:r>
            <a:endParaRPr kumimoji="1" lang="zh-CN" altLang="en-US" sz="3200" b="1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D6481D8-CB02-964E-80A1-18615ADA7E16}"/>
              </a:ext>
            </a:extLst>
          </p:cNvPr>
          <p:cNvSpPr txBox="1"/>
          <p:nvPr/>
        </p:nvSpPr>
        <p:spPr>
          <a:xfrm>
            <a:off x="5262297" y="4302448"/>
            <a:ext cx="526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>
                <a:solidFill>
                  <a:schemeClr val="accent2">
                    <a:lumMod val="75000"/>
                  </a:schemeClr>
                </a:solidFill>
              </a:rPr>
              <a:t>i5</a:t>
            </a:r>
            <a:endParaRPr kumimoji="1" lang="zh-CN" altLang="en-US" sz="3200" b="1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9C5DF5A-CBC1-D345-85DF-76BF2D5EFF5D}"/>
              </a:ext>
            </a:extLst>
          </p:cNvPr>
          <p:cNvSpPr txBox="1"/>
          <p:nvPr/>
        </p:nvSpPr>
        <p:spPr>
          <a:xfrm>
            <a:off x="4736191" y="3717674"/>
            <a:ext cx="5261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>
                <a:solidFill>
                  <a:schemeClr val="accent2">
                    <a:lumMod val="75000"/>
                  </a:schemeClr>
                </a:solidFill>
              </a:rPr>
              <a:t>i3</a:t>
            </a:r>
            <a:endParaRPr kumimoji="1" lang="zh-CN" altLang="en-US" sz="3200" b="1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48B6B8B-353E-F84A-8F62-8BA10616F576}"/>
              </a:ext>
            </a:extLst>
          </p:cNvPr>
          <p:cNvSpPr txBox="1"/>
          <p:nvPr/>
        </p:nvSpPr>
        <p:spPr>
          <a:xfrm>
            <a:off x="9599891" y="5131560"/>
            <a:ext cx="4812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>
                <a:solidFill>
                  <a:schemeClr val="accent2">
                    <a:lumMod val="75000"/>
                  </a:schemeClr>
                </a:solidFill>
              </a:rPr>
              <a:t>C</a:t>
            </a:r>
            <a:endParaRPr kumimoji="1" lang="zh-CN" altLang="en-US" sz="3200" b="1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69D589C-484B-484F-A222-611069C7E5EC}"/>
              </a:ext>
            </a:extLst>
          </p:cNvPr>
          <p:cNvSpPr txBox="1"/>
          <p:nvPr/>
        </p:nvSpPr>
        <p:spPr>
          <a:xfrm>
            <a:off x="9665854" y="4590555"/>
            <a:ext cx="9621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>
                <a:solidFill>
                  <a:schemeClr val="accent2">
                    <a:lumMod val="75000"/>
                  </a:schemeClr>
                </a:solidFill>
              </a:rPr>
              <a:t>C++</a:t>
            </a:r>
            <a:endParaRPr kumimoji="1" lang="zh-CN" altLang="en-US" sz="3200" b="1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93CCE01-7508-684D-9922-7E98666A7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605" y="2867157"/>
            <a:ext cx="3646249" cy="349148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EF6F284B-D4AA-DB43-B5E2-21F3E0E03B52}"/>
              </a:ext>
            </a:extLst>
          </p:cNvPr>
          <p:cNvSpPr txBox="1"/>
          <p:nvPr/>
        </p:nvSpPr>
        <p:spPr>
          <a:xfrm>
            <a:off x="9347378" y="3184169"/>
            <a:ext cx="22108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>
                <a:solidFill>
                  <a:schemeClr val="accent2">
                    <a:lumMod val="75000"/>
                  </a:schemeClr>
                </a:solidFill>
              </a:rPr>
              <a:t>Javascript</a:t>
            </a:r>
            <a:endParaRPr kumimoji="1" lang="zh-CN" altLang="en-US" sz="3200" b="1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368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9501A7-DAE3-214E-9151-F6318CFD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算法在不同环境曲线类型相同</a:t>
            </a:r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F90F8C2-F872-E045-AA74-2A05B8590C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241" y="2421030"/>
            <a:ext cx="3785307" cy="369101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73B0AEB-A6F2-ED41-BAE2-660D74909D8D}"/>
              </a:ext>
            </a:extLst>
          </p:cNvPr>
          <p:cNvSpPr txBox="1"/>
          <p:nvPr/>
        </p:nvSpPr>
        <p:spPr>
          <a:xfrm>
            <a:off x="5558590" y="3974147"/>
            <a:ext cx="503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>
                <a:solidFill>
                  <a:srgbClr val="FF0000"/>
                </a:solidFill>
              </a:rPr>
              <a:t>i7</a:t>
            </a:r>
            <a:endParaRPr kumimoji="1" lang="zh-CN" altLang="en-US" sz="3200">
              <a:solidFill>
                <a:srgbClr val="FF0000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10C372C-26F6-2F4E-B8D1-99239B77722C}"/>
              </a:ext>
            </a:extLst>
          </p:cNvPr>
          <p:cNvSpPr txBox="1"/>
          <p:nvPr/>
        </p:nvSpPr>
        <p:spPr>
          <a:xfrm>
            <a:off x="5281548" y="2421030"/>
            <a:ext cx="503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>
                <a:solidFill>
                  <a:srgbClr val="FF0000"/>
                </a:solidFill>
              </a:rPr>
              <a:t>i5</a:t>
            </a:r>
            <a:endParaRPr kumimoji="1" lang="zh-CN" altLang="en-US" sz="3200">
              <a:solidFill>
                <a:srgbClr val="FF0000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D320E88-8624-2C4E-B395-E64DE5DD6045}"/>
              </a:ext>
            </a:extLst>
          </p:cNvPr>
          <p:cNvSpPr txBox="1"/>
          <p:nvPr/>
        </p:nvSpPr>
        <p:spPr>
          <a:xfrm>
            <a:off x="3148264" y="1836255"/>
            <a:ext cx="503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>
                <a:solidFill>
                  <a:srgbClr val="FF0000"/>
                </a:solidFill>
              </a:rPr>
              <a:t>i3</a:t>
            </a:r>
            <a:endParaRPr kumimoji="1" lang="zh-CN" altLang="en-US" sz="320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03121D3-E57A-7A42-AE57-29122B4E1DCB}"/>
              </a:ext>
            </a:extLst>
          </p:cNvPr>
          <p:cNvSpPr txBox="1"/>
          <p:nvPr/>
        </p:nvSpPr>
        <p:spPr>
          <a:xfrm>
            <a:off x="6911168" y="3005805"/>
            <a:ext cx="411078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ans" altLang="en-US" sz="3200"/>
              <a:t>对</a:t>
            </a:r>
            <a:r>
              <a:rPr kumimoji="1" lang="en-US" altLang="zh-Hans" sz="3200">
                <a:solidFill>
                  <a:srgbClr val="00B0F0"/>
                </a:solidFill>
              </a:rPr>
              <a:t>T=an</a:t>
            </a:r>
            <a:r>
              <a:rPr kumimoji="1" lang="zh-Hans" altLang="en-US" sz="3200"/>
              <a:t>的算法，在不同</a:t>
            </a:r>
            <a:r>
              <a:rPr kumimoji="1" lang="en-US" altLang="zh-Hans" sz="3200"/>
              <a:t>CPU</a:t>
            </a:r>
            <a:r>
              <a:rPr kumimoji="1" lang="zh-Hans" altLang="en-US" sz="3200"/>
              <a:t>上表现出</a:t>
            </a:r>
            <a:r>
              <a:rPr kumimoji="1" lang="en-US" altLang="zh-Hans" sz="3200"/>
              <a:t>a</a:t>
            </a:r>
            <a:r>
              <a:rPr kumimoji="1" lang="zh-Hans" altLang="en-US" sz="3200"/>
              <a:t>不同，但是仍然是线性关系。因为本质上</a:t>
            </a:r>
            <a:r>
              <a:rPr kumimoji="1" lang="zh-Hans" altLang="en-US" sz="3200" b="1"/>
              <a:t>规模</a:t>
            </a:r>
            <a:r>
              <a:rPr kumimoji="1" lang="zh-Hans" altLang="en-US" sz="3200"/>
              <a:t>和</a:t>
            </a:r>
            <a:r>
              <a:rPr kumimoji="1" lang="zh-Hans" altLang="en-US" sz="3200" b="1"/>
              <a:t>计算次数</a:t>
            </a:r>
            <a:r>
              <a:rPr kumimoji="1" lang="zh-Hans" altLang="en-US" sz="3200"/>
              <a:t>是线性关系。</a:t>
            </a:r>
            <a:endParaRPr kumimoji="1" lang="en-US" altLang="zh-Hans" sz="320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B8FF803-87EC-6640-A3C4-9C9727D692D2}"/>
              </a:ext>
            </a:extLst>
          </p:cNvPr>
          <p:cNvSpPr txBox="1"/>
          <p:nvPr/>
        </p:nvSpPr>
        <p:spPr>
          <a:xfrm>
            <a:off x="4635217" y="574270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>
                <a:solidFill>
                  <a:srgbClr val="FFFF00"/>
                </a:solidFill>
              </a:rPr>
              <a:t>规模</a:t>
            </a:r>
            <a:endParaRPr kumimoji="1" lang="zh-CN" altLang="en-US">
              <a:solidFill>
                <a:srgbClr val="FFFF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3769656-8158-7946-B2B4-303D8FC454D3}"/>
              </a:ext>
            </a:extLst>
          </p:cNvPr>
          <p:cNvSpPr txBox="1"/>
          <p:nvPr/>
        </p:nvSpPr>
        <p:spPr>
          <a:xfrm>
            <a:off x="1496241" y="242103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>
                <a:solidFill>
                  <a:srgbClr val="FFFF00"/>
                </a:solidFill>
              </a:rPr>
              <a:t>时间</a:t>
            </a:r>
            <a:endParaRPr kumimoji="1" lang="zh-CN" altLang="en-US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330463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E5714A-E1F7-AE4C-B320-44092CB81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/>
              <a:t>BIG-O</a:t>
            </a:r>
            <a:r>
              <a:rPr kumimoji="1" lang="zh-Hans" altLang="en-US"/>
              <a:t>的本质是一种渐进趋势的描述</a:t>
            </a:r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A1A6926-8357-F54C-8409-3EC6727E8627}"/>
              </a:ext>
            </a:extLst>
          </p:cNvPr>
          <p:cNvSpPr txBox="1"/>
          <p:nvPr/>
        </p:nvSpPr>
        <p:spPr>
          <a:xfrm>
            <a:off x="6971327" y="2725448"/>
            <a:ext cx="453086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ans" altLang="en-US" sz="3200">
                <a:solidFill>
                  <a:srgbClr val="00B0F0"/>
                </a:solidFill>
              </a:rPr>
              <a:t>数学上</a:t>
            </a:r>
            <a:r>
              <a:rPr kumimoji="1" lang="en-US" altLang="zh-CN" sz="3200"/>
              <a:t>O(</a:t>
            </a:r>
            <a:r>
              <a:rPr kumimoji="1" lang="en-US" altLang="zh-Hans" sz="3200"/>
              <a:t>n</a:t>
            </a:r>
            <a:r>
              <a:rPr kumimoji="1" lang="en-US" altLang="zh-CN" sz="3200"/>
              <a:t>)</a:t>
            </a:r>
            <a:r>
              <a:rPr kumimoji="1" lang="zh-Hans" altLang="en-US" sz="3200"/>
              <a:t>是指随着规模增长，算法的执行时间会在</a:t>
            </a:r>
            <a:r>
              <a:rPr kumimoji="1" lang="en-US" altLang="zh-Hans" sz="3200"/>
              <a:t>T=cn</a:t>
            </a:r>
            <a:r>
              <a:rPr kumimoji="1" lang="zh-Hans" altLang="en-US" sz="3200"/>
              <a:t>内波动，</a:t>
            </a:r>
            <a:r>
              <a:rPr kumimoji="1" lang="en-US" altLang="zh-Hans" sz="3200"/>
              <a:t>c</a:t>
            </a:r>
            <a:r>
              <a:rPr kumimoji="1" lang="zh-Hans" altLang="en-US" sz="3200"/>
              <a:t>是大于</a:t>
            </a:r>
            <a:r>
              <a:rPr kumimoji="1" lang="en-US" altLang="zh-Hans" sz="3200"/>
              <a:t>0</a:t>
            </a:r>
            <a:r>
              <a:rPr kumimoji="1" lang="zh-Hans" altLang="en-US" sz="3200"/>
              <a:t>的</a:t>
            </a:r>
            <a:r>
              <a:rPr kumimoji="1" lang="zh-Hans" altLang="en-US" sz="3200" b="1"/>
              <a:t>任意常数</a:t>
            </a:r>
            <a:r>
              <a:rPr kumimoji="1" lang="zh-Hans" altLang="en-US" sz="3200"/>
              <a:t>。</a:t>
            </a:r>
            <a:endParaRPr kumimoji="1" lang="zh-CN" altLang="en-US" sz="320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18B21E9-6FE3-924C-8E28-AE89491AD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157" y="2433061"/>
            <a:ext cx="3785307" cy="369101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C564242-3092-A242-98FB-A1599E466A72}"/>
              </a:ext>
            </a:extLst>
          </p:cNvPr>
          <p:cNvSpPr txBox="1"/>
          <p:nvPr/>
        </p:nvSpPr>
        <p:spPr>
          <a:xfrm>
            <a:off x="5907506" y="3986178"/>
            <a:ext cx="503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>
                <a:solidFill>
                  <a:srgbClr val="FF0000"/>
                </a:solidFill>
              </a:rPr>
              <a:t>i7</a:t>
            </a:r>
            <a:endParaRPr kumimoji="1" lang="zh-CN" altLang="en-US" sz="320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36B41CB-593B-774D-8F0C-EEF6B1D1D775}"/>
              </a:ext>
            </a:extLst>
          </p:cNvPr>
          <p:cNvSpPr txBox="1"/>
          <p:nvPr/>
        </p:nvSpPr>
        <p:spPr>
          <a:xfrm>
            <a:off x="5630464" y="2433061"/>
            <a:ext cx="503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>
                <a:solidFill>
                  <a:srgbClr val="FF0000"/>
                </a:solidFill>
              </a:rPr>
              <a:t>i5</a:t>
            </a:r>
            <a:endParaRPr kumimoji="1" lang="zh-CN" altLang="en-US" sz="3200">
              <a:solidFill>
                <a:srgbClr val="FF000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9C49386-2900-304A-8164-61105F102250}"/>
              </a:ext>
            </a:extLst>
          </p:cNvPr>
          <p:cNvSpPr txBox="1"/>
          <p:nvPr/>
        </p:nvSpPr>
        <p:spPr>
          <a:xfrm>
            <a:off x="3497180" y="1848286"/>
            <a:ext cx="503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>
                <a:solidFill>
                  <a:srgbClr val="FF0000"/>
                </a:solidFill>
              </a:rPr>
              <a:t>i3</a:t>
            </a:r>
            <a:endParaRPr kumimoji="1" lang="zh-CN" altLang="en-US" sz="3200">
              <a:solidFill>
                <a:srgbClr val="FF0000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137BED1-0AF7-2E45-835B-A7889C0A715D}"/>
              </a:ext>
            </a:extLst>
          </p:cNvPr>
          <p:cNvSpPr/>
          <p:nvPr/>
        </p:nvSpPr>
        <p:spPr>
          <a:xfrm>
            <a:off x="6771527" y="5539297"/>
            <a:ext cx="42194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/>
              <a:t>BIG-O</a:t>
            </a:r>
            <a:r>
              <a:rPr kumimoji="1" lang="zh-Hans" altLang="en-US" sz="3200"/>
              <a:t>是一种</a:t>
            </a:r>
            <a:r>
              <a:rPr kumimoji="1" lang="zh-Hans" altLang="en-US" sz="3200">
                <a:solidFill>
                  <a:srgbClr val="FF0000"/>
                </a:solidFill>
              </a:rPr>
              <a:t>渐进记号</a:t>
            </a:r>
            <a:endParaRPr lang="zh-CN" altLang="en-US" sz="32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2897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1F1C212-660C-294B-9774-C80F737E7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799" y="1467853"/>
            <a:ext cx="4826241" cy="453666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83CA3B5-3BF3-A047-A7F7-07F6722EB991}"/>
              </a:ext>
            </a:extLst>
          </p:cNvPr>
          <p:cNvSpPr txBox="1"/>
          <p:nvPr/>
        </p:nvSpPr>
        <p:spPr>
          <a:xfrm>
            <a:off x="7091643" y="2458913"/>
            <a:ext cx="41939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/>
              <a:t>O(</a:t>
            </a:r>
            <a:r>
              <a:rPr kumimoji="1" lang="en-US" altLang="zh-Hans" sz="3200"/>
              <a:t>g(x)</a:t>
            </a:r>
            <a:r>
              <a:rPr kumimoji="1" lang="en-US" altLang="zh-CN" sz="3200"/>
              <a:t>)</a:t>
            </a:r>
            <a:r>
              <a:rPr kumimoji="1" lang="zh-Hans" altLang="en-US" sz="3200"/>
              <a:t>本质是随着规模增长</a:t>
            </a:r>
            <a:r>
              <a:rPr kumimoji="1" lang="en-US" altLang="zh-Hans" sz="3200"/>
              <a:t>(</a:t>
            </a:r>
            <a:r>
              <a:rPr kumimoji="1" lang="zh-Hans" altLang="en-US" sz="3200"/>
              <a:t>输入</a:t>
            </a:r>
            <a:r>
              <a:rPr kumimoji="1" lang="en-US" altLang="zh-Hans" sz="3200"/>
              <a:t>&gt;x0)</a:t>
            </a:r>
            <a:r>
              <a:rPr kumimoji="1" lang="zh-Hans" altLang="en-US" sz="3200"/>
              <a:t>，算法的执行时间会在</a:t>
            </a:r>
            <a:r>
              <a:rPr kumimoji="1" lang="en-US" altLang="zh-Hans" sz="3200"/>
              <a:t>T=cg(x)</a:t>
            </a:r>
            <a:r>
              <a:rPr kumimoji="1" lang="zh-Hans" altLang="en-US" sz="3200"/>
              <a:t>内波动，</a:t>
            </a:r>
            <a:r>
              <a:rPr kumimoji="1" lang="en-US" altLang="zh-Hans" sz="3200"/>
              <a:t>c</a:t>
            </a:r>
            <a:r>
              <a:rPr kumimoji="1" lang="zh-Hans" altLang="en-US" sz="3200"/>
              <a:t>是大于</a:t>
            </a:r>
            <a:r>
              <a:rPr kumimoji="1" lang="en-US" altLang="zh-Hans" sz="3200"/>
              <a:t>0</a:t>
            </a:r>
            <a:r>
              <a:rPr kumimoji="1" lang="zh-Hans" altLang="en-US" sz="3200"/>
              <a:t>的</a:t>
            </a:r>
            <a:r>
              <a:rPr kumimoji="1" lang="zh-Hans" altLang="en-US" sz="3200" b="1"/>
              <a:t>任意常数</a:t>
            </a:r>
            <a:r>
              <a:rPr kumimoji="1" lang="zh-Hans" altLang="en-US" sz="3200"/>
              <a:t>。</a:t>
            </a:r>
            <a:endParaRPr kumimoji="1" lang="zh-CN" altLang="en-US" sz="3200"/>
          </a:p>
        </p:txBody>
      </p:sp>
    </p:spTree>
    <p:extLst>
      <p:ext uri="{BB962C8B-B14F-4D97-AF65-F5344CB8AC3E}">
        <p14:creationId xmlns:p14="http://schemas.microsoft.com/office/powerpoint/2010/main" val="21959376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13E401C-EE5A-004E-A72C-B7DC6115F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64" y="1576304"/>
            <a:ext cx="11367010" cy="405447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AE755329-E5FA-D347-9787-0EC21806C0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9251" y="5450305"/>
                <a:ext cx="9470436" cy="770021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kumimoji="1" lang="zh-Hans" altLang="en-US"/>
                  <a:t>渐进紧密界 </a:t>
                </a:r>
                <a14:m>
                  <m:oMath xmlns:m="http://schemas.openxmlformats.org/officeDocument/2006/math">
                    <m:r>
                      <a:rPr kumimoji="1" lang="el-GR" altLang="zh-Han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𝜣</m:t>
                    </m:r>
                    <m:r>
                      <a:rPr kumimoji="1" lang="en-US" altLang="zh-Han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1" lang="zh-Hans" altLang="en-US"/>
                  <a:t>      渐近上界 </a:t>
                </a:r>
                <a:r>
                  <a:rPr kumimoji="1" lang="en-US" altLang="zh-Hans" b="1"/>
                  <a:t>O        </a:t>
                </a:r>
                <a:r>
                  <a:rPr kumimoji="1" lang="zh-Hans" altLang="en-US"/>
                  <a:t>渐近下界 </a:t>
                </a:r>
                <a14:m>
                  <m:oMath xmlns:m="http://schemas.openxmlformats.org/officeDocument/2006/math">
                    <m:r>
                      <a:rPr kumimoji="1" lang="el-GR" altLang="zh-Han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𝜴</m:t>
                    </m:r>
                  </m:oMath>
                </a14:m>
                <a:endParaRPr kumimoji="1" lang="en-US" altLang="zh-CN" b="1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AE755329-E5FA-D347-9787-0EC21806C0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9251" y="5450305"/>
                <a:ext cx="9470436" cy="770021"/>
              </a:xfrm>
              <a:blipFill>
                <a:blip r:embed="rId4"/>
                <a:stretch>
                  <a:fillRect l="-1743" t="-3226" b="-967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839135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82BF6B-1D02-534B-8204-023681589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/>
              <a:t>重新描述</a:t>
            </a:r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558E5E3-AE5C-A14F-9B16-0FD0BBAE01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zh-Hans" altLang="en-US"/>
                  <a:t>长度为</a:t>
                </a:r>
                <a:r>
                  <a:rPr kumimoji="1" lang="en-US" altLang="zh-Hans"/>
                  <a:t>n</a:t>
                </a:r>
                <a:r>
                  <a:rPr kumimoji="1" lang="zh-Hans" altLang="en-US"/>
                  <a:t>的数组求和的时间复杂度是</a:t>
                </a:r>
                <a14:m>
                  <m:oMath xmlns:m="http://schemas.openxmlformats.org/officeDocument/2006/math">
                    <m:r>
                      <a:rPr kumimoji="1" lang="el-GR" altLang="zh-Han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𝜣</m:t>
                    </m:r>
                  </m:oMath>
                </a14:m>
                <a:r>
                  <a:rPr kumimoji="1" lang="en-US" altLang="zh-CN"/>
                  <a:t>(n)</a:t>
                </a:r>
              </a:p>
              <a:p>
                <a:r>
                  <a:rPr kumimoji="1" lang="zh-Hans" altLang="en-US"/>
                  <a:t>插入排序的时间复杂度是</a:t>
                </a:r>
                <a:r>
                  <a:rPr kumimoji="1" lang="en-US" altLang="zh-Hans"/>
                  <a:t>O(n^2)</a:t>
                </a:r>
              </a:p>
              <a:p>
                <a:r>
                  <a:rPr kumimoji="1" lang="zh-Hans" altLang="en-US"/>
                  <a:t>插入排序的时间复杂度是</a:t>
                </a:r>
                <a14:m>
                  <m:oMath xmlns:m="http://schemas.openxmlformats.org/officeDocument/2006/math">
                    <m:r>
                      <a:rPr kumimoji="1" lang="el-GR" altLang="zh-Han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𝜴</m:t>
                    </m:r>
                    <m:d>
                      <m:dPr>
                        <m:ctrlPr>
                          <a:rPr kumimoji="1" lang="en-US" altLang="zh-Hans" b="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kumimoji="1" lang="en-US" altLang="zh-Hans" b="0" i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n</m:t>
                        </m:r>
                      </m:e>
                    </m:d>
                  </m:oMath>
                </a14:m>
                <a:endParaRPr kumimoji="1" lang="en-US" altLang="zh-Hans" b="0">
                  <a:ea typeface="Cambria Math" panose="02040503050406030204" pitchFamily="18" charset="0"/>
                </a:endParaRPr>
              </a:p>
              <a:p>
                <a:r>
                  <a:rPr kumimoji="1" lang="zh-Hans" altLang="en-US"/>
                  <a:t>二分查找的时间、空间复杂度是</a:t>
                </a:r>
                <a:r>
                  <a:rPr kumimoji="1" lang="en-US" altLang="zh-Hans"/>
                  <a:t>O(lgn)</a:t>
                </a:r>
                <a:endParaRPr kumimoji="1" lang="en-US" altLang="zh-CN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5558E5E3-AE5C-A14F-9B16-0FD0BBAE01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568" t="-117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5092487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主题​​">
  <a:themeElements>
    <a:clrScheme name="视点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5133</TotalTime>
  <Words>399</Words>
  <Application>Microsoft Macintosh PowerPoint</Application>
  <PresentationFormat>宽屏</PresentationFormat>
  <Paragraphs>64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等线</vt:lpstr>
      <vt:lpstr>黑体</vt:lpstr>
      <vt:lpstr>微软雅黑</vt:lpstr>
      <vt:lpstr>HanziPen SC</vt:lpstr>
      <vt:lpstr>Lantinghei SC Demibold</vt:lpstr>
      <vt:lpstr>Arial</vt:lpstr>
      <vt:lpstr>Arial Black</vt:lpstr>
      <vt:lpstr>Cambria Math</vt:lpstr>
      <vt:lpstr>Courier</vt:lpstr>
      <vt:lpstr>Office 主题​​</vt:lpstr>
      <vt:lpstr>复杂度的本质</vt:lpstr>
      <vt:lpstr>复杂度的求和</vt:lpstr>
      <vt:lpstr>算法在不同环境的执行不同</vt:lpstr>
      <vt:lpstr>PowerPoint 演示文稿</vt:lpstr>
      <vt:lpstr>算法在不同环境曲线类型相同</vt:lpstr>
      <vt:lpstr>BIG-O的本质是一种渐进趋势的描述</vt:lpstr>
      <vt:lpstr>PowerPoint 演示文稿</vt:lpstr>
      <vt:lpstr>PowerPoint 演示文稿</vt:lpstr>
      <vt:lpstr>重新描述</vt:lpstr>
      <vt:lpstr>利用时间复杂度对算法进行分类</vt:lpstr>
      <vt:lpstr>降低复杂度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什么是算法？</dc:title>
  <dc:creator>Microsoft Office 用户</dc:creator>
  <cp:lastModifiedBy>Microsoft Office 用户</cp:lastModifiedBy>
  <cp:revision>92</cp:revision>
  <dcterms:created xsi:type="dcterms:W3CDTF">2018-08-02T23:34:41Z</dcterms:created>
  <dcterms:modified xsi:type="dcterms:W3CDTF">2018-10-22T14:12:47Z</dcterms:modified>
</cp:coreProperties>
</file>

<file path=docProps/thumbnail.jpeg>
</file>